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65" r:id="rId5"/>
    <p:sldId id="266" r:id="rId6"/>
    <p:sldId id="270" r:id="rId7"/>
    <p:sldId id="271" r:id="rId8"/>
    <p:sldId id="272" r:id="rId9"/>
    <p:sldId id="274" r:id="rId10"/>
    <p:sldId id="273" r:id="rId11"/>
    <p:sldId id="275" r:id="rId12"/>
    <p:sldId id="268" r:id="rId13"/>
    <p:sldId id="276" r:id="rId14"/>
    <p:sldId id="277" r:id="rId1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94" autoAdjust="0"/>
    <p:restoredTop sz="95843" autoAdjust="0"/>
  </p:normalViewPr>
  <p:slideViewPr>
    <p:cSldViewPr snapToGrid="0" showGuides="1">
      <p:cViewPr varScale="1">
        <p:scale>
          <a:sx n="115" d="100"/>
          <a:sy n="115" d="100"/>
        </p:scale>
        <p:origin x="30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300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DDCB7EC-CEDA-42D5-8A0A-747B258F7B12}" type="datetime1">
              <a:rPr lang="ru-RU" smtClean="0"/>
              <a:t>28.01.2018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78FE58C-C1A6-4C4C-90C2-B7F5B0504B2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7BBAA-8962-46BE-8131-E6CE08071E10}" type="datetime1">
              <a:rPr lang="ru-RU" smtClean="0"/>
              <a:pPr/>
              <a:t>28.01.2018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 smtClean="0"/>
              <a:t>Образец текста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10E1E9A-E921-4174-A0FC-51868D7AC56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10E1E9A-E921-4174-A0FC-51868D7AC568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9188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10E1E9A-E921-4174-A0FC-51868D7AC568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5534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10E1E9A-E921-4174-A0FC-51868D7AC568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8682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rtlCol="0" anchor="b"/>
          <a:lstStyle>
            <a:lvl1pPr algn="ctr">
              <a:defRPr sz="60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2AAF71-7088-4082-A4B5-5D2286FF71AE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64670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562100" y="1825625"/>
            <a:ext cx="9791700" cy="4351338"/>
          </a:xfrm>
        </p:spPr>
        <p:txBody>
          <a:bodyPr vert="eaVert"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05DDED-C00D-420D-BCCC-88709E63D747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21885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562100" y="365125"/>
            <a:ext cx="7010400" cy="5811838"/>
          </a:xfrm>
        </p:spPr>
        <p:txBody>
          <a:bodyPr vert="eaVert"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DCCF59-F12C-4B22-A0B5-0569E7EBF814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8883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8" name="Текст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130E92-8550-4A93-A5ED-7A5CF78928CB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1388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50B887-75E0-4C5B-AF37-E33049182621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9879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41658" y="1709738"/>
            <a:ext cx="10105791" cy="2862262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41658" y="4589463"/>
            <a:ext cx="10105791" cy="1500187"/>
          </a:xfrm>
        </p:spPr>
        <p:txBody>
          <a:bodyPr rtlCol="0"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379668-2161-488D-96B8-6A859D0F15B4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6768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69700" y="1825625"/>
            <a:ext cx="4754880" cy="4351338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605325" y="1825625"/>
            <a:ext cx="4754880" cy="4351338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939C50-7762-4792-95E1-E7874CF6E4AE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63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24100" y="274638"/>
            <a:ext cx="9023350" cy="114300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62100" y="1489075"/>
            <a:ext cx="4754880" cy="641350"/>
          </a:xfrm>
          <a:noFill/>
          <a:ln>
            <a:noFill/>
          </a:ln>
        </p:spPr>
        <p:txBody>
          <a:bodyPr rtlCol="0" anchor="b"/>
          <a:lstStyle>
            <a:lvl1pPr marL="0" indent="0">
              <a:buNone/>
              <a:defRPr sz="2400" b="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562100" y="2193925"/>
            <a:ext cx="4754880" cy="397827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598920" y="1489075"/>
            <a:ext cx="4754880" cy="641350"/>
          </a:xfrm>
          <a:noFill/>
          <a:ln>
            <a:noFill/>
          </a:ln>
        </p:spPr>
        <p:txBody>
          <a:bodyPr rtlCol="0" anchor="b"/>
          <a:lstStyle>
            <a:lvl1pPr marL="0" indent="0">
              <a:buNone/>
              <a:defRPr sz="2400" b="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598920" y="2193925"/>
            <a:ext cx="4754880" cy="397827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901220-6B3C-4719-8281-16AA8BA3EF64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23166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D7245F-B3C7-4358-926A-1EE496656B67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51058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D0A9D0-FD05-4374-8990-9A13D81CB546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21514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78905" y="987425"/>
            <a:ext cx="5676483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970C57-C6EC-43E3-AE3A-40D83CDB2BD6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9871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8" name="Текст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724B01-8CDF-43F1-A896-03E2F79CCBAE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1B7BAC7-FE87-40F6-AA24-4F4685D1B022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1935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24100" y="365125"/>
            <a:ext cx="9029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 smtClean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62100" y="1825625"/>
            <a:ext cx="9791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 smtClean="0"/>
              <a:t>Образец текста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562100" y="6356350"/>
            <a:ext cx="2552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C3194B10-7A25-4893-8C5C-B707DE59842E}" type="datetime1">
              <a:rPr lang="ru-RU" noProof="0" smtClean="0"/>
              <a:t>28.01.2018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 dirty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71B7BAC7-FE87-40F6-AA24-4F4685D1B022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21936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8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1464" userDrawn="1">
          <p15:clr>
            <a:srgbClr val="F26B43"/>
          </p15:clr>
        </p15:guide>
        <p15:guide id="3" pos="7152" userDrawn="1">
          <p15:clr>
            <a:srgbClr val="F26B43"/>
          </p15:clr>
        </p15:guide>
        <p15:guide id="4" pos="984" userDrawn="1">
          <p15:clr>
            <a:srgbClr val="F26B43"/>
          </p15:clr>
        </p15:guide>
        <p15:guide id="5" orient="horz" pos="38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731357"/>
            <a:ext cx="9144000" cy="2387600"/>
          </a:xfrm>
        </p:spPr>
        <p:txBody>
          <a:bodyPr rtlCol="0">
            <a:normAutofit/>
          </a:bodyPr>
          <a:lstStyle/>
          <a:p>
            <a:r>
              <a:rPr lang="ru-RU" sz="3600" dirty="0"/>
              <a:t>Разработка электронного расписания для учебно-методического управления образовательных организаций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215446" y="4641129"/>
            <a:ext cx="3873732" cy="1792922"/>
          </a:xfrm>
        </p:spPr>
        <p:txBody>
          <a:bodyPr rtlCol="0">
            <a:normAutofit fontScale="92500" lnSpcReduction="20000"/>
          </a:bodyPr>
          <a:lstStyle/>
          <a:p>
            <a:pPr rtl="0"/>
            <a:endParaRPr lang="ru-RU" dirty="0"/>
          </a:p>
          <a:p>
            <a:pPr rtl="0"/>
            <a:endParaRPr lang="ru-RU" dirty="0" smtClean="0"/>
          </a:p>
          <a:p>
            <a:pPr algn="l" rtl="0"/>
            <a:r>
              <a:rPr lang="ru-RU" dirty="0" smtClean="0"/>
              <a:t>Выполнил: Скляр Д. Э.</a:t>
            </a:r>
          </a:p>
          <a:p>
            <a:pPr algn="l" rtl="0"/>
            <a:r>
              <a:rPr lang="ru-RU" dirty="0" smtClean="0"/>
              <a:t>Группа: 14-ЗИВТ-СПО-01</a:t>
            </a:r>
          </a:p>
          <a:p>
            <a:pPr algn="l" rtl="0"/>
            <a:r>
              <a:rPr lang="ru-RU" dirty="0" smtClean="0"/>
              <a:t>Руководитель: Нестерова Н. С.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307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8818" y="489816"/>
            <a:ext cx="90297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Эффективность: </a:t>
            </a:r>
            <a:r>
              <a:rPr lang="ru-RU" dirty="0"/>
              <a:t>«Ректор-Колледж» </a:t>
            </a:r>
          </a:p>
        </p:txBody>
      </p:sp>
      <p:sp>
        <p:nvSpPr>
          <p:cNvPr id="9" name="Объект 8"/>
          <p:cNvSpPr>
            <a:spLocks noGrp="1"/>
          </p:cNvSpPr>
          <p:nvPr>
            <p:ph sz="half" idx="1"/>
          </p:nvPr>
        </p:nvSpPr>
        <p:spPr>
          <a:xfrm>
            <a:off x="1569699" y="1825625"/>
            <a:ext cx="8430511" cy="4351338"/>
          </a:xfrm>
        </p:spPr>
        <p:txBody>
          <a:bodyPr/>
          <a:lstStyle/>
          <a:p>
            <a:r>
              <a:rPr lang="ru-RU" dirty="0" smtClean="0"/>
              <a:t>Ближайший аналог</a:t>
            </a:r>
          </a:p>
          <a:p>
            <a:r>
              <a:rPr lang="ru-RU" dirty="0"/>
              <a:t>Индекс эксплуатационно-технического уровня </a:t>
            </a:r>
            <a:r>
              <a:rPr lang="en-US" dirty="0" smtClean="0"/>
              <a:t>J</a:t>
            </a:r>
            <a:endParaRPr lang="ru-RU" dirty="0" smtClean="0"/>
          </a:p>
          <a:p>
            <a:pPr lvl="1"/>
            <a:r>
              <a:rPr lang="ru-RU" dirty="0"/>
              <a:t>удобство пользовательского </a:t>
            </a:r>
            <a:r>
              <a:rPr lang="ru-RU" dirty="0" smtClean="0"/>
              <a:t>интерфейса</a:t>
            </a:r>
            <a:endParaRPr lang="ru-RU" dirty="0"/>
          </a:p>
          <a:p>
            <a:pPr lvl="1"/>
            <a:r>
              <a:rPr lang="ru-RU" dirty="0"/>
              <a:t>скорость доступа к </a:t>
            </a:r>
            <a:r>
              <a:rPr lang="ru-RU" dirty="0" smtClean="0"/>
              <a:t>данным</a:t>
            </a:r>
            <a:endParaRPr lang="ru-RU" dirty="0"/>
          </a:p>
          <a:p>
            <a:pPr lvl="1"/>
            <a:r>
              <a:rPr lang="ru-RU" dirty="0"/>
              <a:t>скорость обучения </a:t>
            </a:r>
            <a:r>
              <a:rPr lang="ru-RU" dirty="0" smtClean="0"/>
              <a:t>пользователя</a:t>
            </a:r>
            <a:endParaRPr lang="ru-RU" dirty="0"/>
          </a:p>
          <a:p>
            <a:pPr lvl="1"/>
            <a:r>
              <a:rPr lang="ru-RU" dirty="0"/>
              <a:t>необходимая </a:t>
            </a:r>
            <a:r>
              <a:rPr lang="ru-RU" dirty="0" smtClean="0"/>
              <a:t>отчётность</a:t>
            </a:r>
            <a:endParaRPr lang="ru-RU" dirty="0"/>
          </a:p>
          <a:p>
            <a:pPr lvl="1"/>
            <a:r>
              <a:rPr lang="ru-RU" dirty="0"/>
              <a:t>нетребовательность к </a:t>
            </a:r>
            <a:r>
              <a:rPr lang="ru-RU" dirty="0" smtClean="0"/>
              <a:t>ресурсам</a:t>
            </a:r>
          </a:p>
          <a:p>
            <a:r>
              <a:rPr lang="en-US" dirty="0"/>
              <a:t>J / J</a:t>
            </a:r>
            <a:r>
              <a:rPr lang="ru-RU" baseline="-25000" dirty="0"/>
              <a:t>аналог </a:t>
            </a:r>
            <a:r>
              <a:rPr lang="ru-RU" dirty="0"/>
              <a:t>≈ </a:t>
            </a:r>
            <a:r>
              <a:rPr lang="ru-RU" dirty="0" smtClean="0"/>
              <a:t>1,11</a:t>
            </a:r>
            <a:endParaRPr lang="ru-RU" dirty="0"/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050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409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943100" y="340186"/>
            <a:ext cx="9029700" cy="1325563"/>
          </a:xfrm>
        </p:spPr>
        <p:txBody>
          <a:bodyPr rtlCol="0">
            <a:normAutofit/>
          </a:bodyPr>
          <a:lstStyle/>
          <a:p>
            <a:pPr algn="ctr" rtl="0"/>
            <a:r>
              <a:rPr lang="ru-RU" dirty="0" smtClean="0"/>
              <a:t>Расписание занятий</a:t>
            </a:r>
            <a:endParaRPr lang="ru-RU"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1562100" y="1833938"/>
            <a:ext cx="9335885" cy="4351338"/>
          </a:xfrm>
        </p:spPr>
        <p:txBody>
          <a:bodyPr rtlCol="0"/>
          <a:lstStyle/>
          <a:p>
            <a:pPr lvl="0"/>
            <a:r>
              <a:rPr lang="ru-RU" dirty="0"/>
              <a:t>О</a:t>
            </a:r>
            <a:r>
              <a:rPr lang="ru-RU" dirty="0" smtClean="0"/>
              <a:t>сновной элемент </a:t>
            </a:r>
            <a:r>
              <a:rPr lang="ru-RU" dirty="0"/>
              <a:t>системы планирования учебно-воспитательной </a:t>
            </a:r>
            <a:r>
              <a:rPr lang="ru-RU" dirty="0" smtClean="0"/>
              <a:t>работы</a:t>
            </a:r>
          </a:p>
          <a:p>
            <a:pPr lvl="0"/>
            <a:r>
              <a:rPr lang="ru-RU" dirty="0"/>
              <a:t>Т</a:t>
            </a:r>
            <a:r>
              <a:rPr lang="ru-RU" dirty="0" smtClean="0"/>
              <a:t>рудноразрешимая задача</a:t>
            </a:r>
          </a:p>
          <a:p>
            <a:pPr lvl="0"/>
            <a:r>
              <a:rPr lang="ru-RU" dirty="0" smtClean="0"/>
              <a:t>Отсутствие идеального решения</a:t>
            </a:r>
          </a:p>
          <a:p>
            <a:pPr lvl="0"/>
            <a:r>
              <a:rPr lang="ru-RU" dirty="0" smtClean="0"/>
              <a:t>Зависимость от специфики конкретной образовательной организации</a:t>
            </a:r>
          </a:p>
          <a:p>
            <a:pPr marL="0" lvl="0" indent="0">
              <a:buNone/>
            </a:pPr>
            <a:endParaRPr lang="ru-RU" dirty="0" smtClean="0"/>
          </a:p>
          <a:p>
            <a:pPr lvl="0"/>
            <a:endParaRPr lang="ru-RU" dirty="0" smtClean="0"/>
          </a:p>
          <a:p>
            <a:pPr lvl="0"/>
            <a:endParaRPr lang="ru-RU" dirty="0" smtClean="0"/>
          </a:p>
          <a:p>
            <a:pPr lvl="0"/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36493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3100" y="340187"/>
            <a:ext cx="9029700" cy="1325563"/>
          </a:xfrm>
        </p:spPr>
        <p:txBody>
          <a:bodyPr/>
          <a:lstStyle/>
          <a:p>
            <a:pPr algn="ctr"/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Обеспечение ввода данных</a:t>
            </a:r>
          </a:p>
          <a:p>
            <a:r>
              <a:rPr lang="ru-RU" dirty="0" smtClean="0"/>
              <a:t>Обеспечение редактирования и модифицирования данных</a:t>
            </a:r>
          </a:p>
          <a:p>
            <a:r>
              <a:rPr lang="ru-RU" dirty="0" smtClean="0"/>
              <a:t>Организация необходимой отчётности</a:t>
            </a:r>
          </a:p>
          <a:p>
            <a:r>
              <a:rPr lang="ru-RU" dirty="0" smtClean="0"/>
              <a:t>Удобный интерфейс пользователя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374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3100" y="365125"/>
            <a:ext cx="9029700" cy="1325563"/>
          </a:xfrm>
        </p:spPr>
        <p:txBody>
          <a:bodyPr/>
          <a:lstStyle/>
          <a:p>
            <a:pPr algn="ctr"/>
            <a:r>
              <a:rPr lang="ru-RU" dirty="0" smtClean="0"/>
              <a:t>Аналоги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000" dirty="0" smtClean="0"/>
              <a:t>«</a:t>
            </a:r>
            <a:r>
              <a:rPr lang="ru-RU" sz="2000" dirty="0"/>
              <a:t>Экспресс-расписание Колледж</a:t>
            </a:r>
            <a:r>
              <a:rPr lang="ru-RU" sz="2000" dirty="0" smtClean="0"/>
              <a:t>»</a:t>
            </a:r>
          </a:p>
          <a:p>
            <a:pPr lvl="1"/>
            <a:r>
              <a:rPr lang="ru-RU" sz="2000" dirty="0"/>
              <a:t>с</a:t>
            </a:r>
            <a:r>
              <a:rPr lang="ru-RU" sz="2000" dirty="0" smtClean="0"/>
              <a:t>ложность в интеграции в учебный процесс</a:t>
            </a:r>
          </a:p>
          <a:p>
            <a:pPr lvl="1"/>
            <a:r>
              <a:rPr lang="ru-RU" sz="2000" dirty="0"/>
              <a:t>с</a:t>
            </a:r>
            <a:r>
              <a:rPr lang="ru-RU" sz="2000" dirty="0" smtClean="0"/>
              <a:t>ложность управления</a:t>
            </a:r>
          </a:p>
          <a:p>
            <a:pPr lvl="1"/>
            <a:r>
              <a:rPr lang="ru-RU" sz="2000" dirty="0"/>
              <a:t>у</a:t>
            </a:r>
            <a:r>
              <a:rPr lang="ru-RU" sz="2000" dirty="0" smtClean="0"/>
              <a:t>довлетворительное </a:t>
            </a:r>
            <a:r>
              <a:rPr lang="ru-RU" sz="2000" dirty="0" err="1" smtClean="0"/>
              <a:t>юзабилити</a:t>
            </a:r>
            <a:endParaRPr lang="ru-RU" sz="2000" dirty="0" smtClean="0"/>
          </a:p>
          <a:p>
            <a:r>
              <a:rPr lang="ru-RU" sz="2000" dirty="0" smtClean="0"/>
              <a:t>«Ректор-Колледж»</a:t>
            </a:r>
          </a:p>
          <a:p>
            <a:pPr lvl="1"/>
            <a:r>
              <a:rPr lang="ru-RU" sz="2000" dirty="0"/>
              <a:t>м</a:t>
            </a:r>
            <a:r>
              <a:rPr lang="ru-RU" sz="2000" dirty="0" smtClean="0"/>
              <a:t>аленький функционал</a:t>
            </a:r>
          </a:p>
          <a:p>
            <a:pPr lvl="1"/>
            <a:r>
              <a:rPr lang="ru-RU" sz="2000" dirty="0"/>
              <a:t>о</a:t>
            </a:r>
            <a:r>
              <a:rPr lang="ru-RU" sz="2000" dirty="0" smtClean="0"/>
              <a:t>тсутствие обновлений</a:t>
            </a:r>
          </a:p>
          <a:p>
            <a:pPr lvl="1"/>
            <a:r>
              <a:rPr lang="ru-RU" sz="2000" dirty="0" smtClean="0"/>
              <a:t>не поддерживается с 2012 года</a:t>
            </a:r>
            <a:endParaRPr lang="ru-RU" sz="2000" dirty="0"/>
          </a:p>
          <a:p>
            <a:r>
              <a:rPr lang="ru-RU" sz="2000" dirty="0" smtClean="0"/>
              <a:t>Конфигурация </a:t>
            </a:r>
            <a:r>
              <a:rPr lang="ru-RU" sz="2000" dirty="0"/>
              <a:t>«1С: Автоматизированное составление расписания. Колледж</a:t>
            </a:r>
            <a:r>
              <a:rPr lang="ru-RU" sz="2000" dirty="0" smtClean="0"/>
              <a:t>»</a:t>
            </a:r>
          </a:p>
          <a:p>
            <a:pPr lvl="1"/>
            <a:r>
              <a:rPr lang="ru-RU" sz="2000" dirty="0" smtClean="0"/>
              <a:t>высокая цена</a:t>
            </a:r>
          </a:p>
          <a:p>
            <a:pPr lvl="1"/>
            <a:r>
              <a:rPr lang="ru-RU" sz="2000" dirty="0"/>
              <a:t>с</a:t>
            </a:r>
            <a:r>
              <a:rPr lang="ru-RU" sz="2000" dirty="0" smtClean="0"/>
              <a:t>ложность в эксплуатации и обучении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15553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3100" y="356812"/>
            <a:ext cx="90297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Проектирование и выбор инструментов разработки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СУБД </a:t>
            </a:r>
            <a:r>
              <a:rPr lang="en-US" dirty="0"/>
              <a:t>Microsoft Access </a:t>
            </a:r>
            <a:r>
              <a:rPr lang="en-US" dirty="0" smtClean="0"/>
              <a:t>2016</a:t>
            </a:r>
            <a:endParaRPr lang="ru-RU" dirty="0" smtClean="0"/>
          </a:p>
          <a:p>
            <a:r>
              <a:rPr lang="ru-RU" dirty="0"/>
              <a:t>Объектно-ориентированный язык программирования </a:t>
            </a:r>
            <a:r>
              <a:rPr lang="en-US" dirty="0"/>
              <a:t>C</a:t>
            </a:r>
            <a:r>
              <a:rPr lang="en-US" dirty="0" smtClean="0"/>
              <a:t>#</a:t>
            </a:r>
            <a:endParaRPr lang="ru-RU" dirty="0" smtClean="0"/>
          </a:p>
          <a:p>
            <a:r>
              <a:rPr lang="en-US" dirty="0"/>
              <a:t>Visual Studio </a:t>
            </a:r>
            <a:r>
              <a:rPr lang="en-US" dirty="0" smtClean="0"/>
              <a:t>2017</a:t>
            </a:r>
            <a:endParaRPr lang="ru-RU" dirty="0" smtClean="0"/>
          </a:p>
          <a:p>
            <a:r>
              <a:rPr lang="en-US" dirty="0" smtClean="0"/>
              <a:t>SQL</a:t>
            </a:r>
            <a:endParaRPr lang="ru-RU" dirty="0" smtClean="0"/>
          </a:p>
          <a:p>
            <a:r>
              <a:rPr lang="en-US" dirty="0"/>
              <a:t>Microsoft Access Database Engine 2016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354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3100" y="340187"/>
            <a:ext cx="9029700" cy="1325563"/>
          </a:xfrm>
        </p:spPr>
        <p:txBody>
          <a:bodyPr/>
          <a:lstStyle/>
          <a:p>
            <a:pPr algn="ctr"/>
            <a:r>
              <a:rPr lang="ru-RU" dirty="0" smtClean="0"/>
              <a:t>Реализация разработки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Реализация реляционной модели данных</a:t>
            </a:r>
          </a:p>
          <a:p>
            <a:r>
              <a:rPr lang="ru-RU" dirty="0"/>
              <a:t>Разработка алгоритма</a:t>
            </a:r>
          </a:p>
          <a:p>
            <a:r>
              <a:rPr lang="ru-RU" dirty="0" smtClean="0"/>
              <a:t>Разработка пользовательского интерфейса</a:t>
            </a:r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981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4114" y="365125"/>
            <a:ext cx="90297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Реляционная модель данных в СУБД </a:t>
            </a:r>
            <a:r>
              <a:rPr lang="en-US" dirty="0" smtClean="0"/>
              <a:t>MS Access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10" name="Объект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1690688"/>
            <a:ext cx="10329672" cy="4392451"/>
          </a:xfrm>
        </p:spPr>
      </p:pic>
    </p:spTree>
    <p:extLst>
      <p:ext uri="{BB962C8B-B14F-4D97-AF65-F5344CB8AC3E}">
        <p14:creationId xmlns:p14="http://schemas.microsoft.com/office/powerpoint/2010/main" val="53458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ina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2139" y="396764"/>
            <a:ext cx="10762754" cy="6053912"/>
          </a:xfrm>
        </p:spPr>
      </p:pic>
    </p:spTree>
    <p:extLst>
      <p:ext uri="{BB962C8B-B14F-4D97-AF65-F5344CB8AC3E}">
        <p14:creationId xmlns:p14="http://schemas.microsoft.com/office/powerpoint/2010/main" val="48621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8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18310" y="624753"/>
            <a:ext cx="9029700" cy="1325563"/>
          </a:xfrm>
        </p:spPr>
        <p:txBody>
          <a:bodyPr rtlCol="0">
            <a:normAutofit/>
          </a:bodyPr>
          <a:lstStyle/>
          <a:p>
            <a:pPr algn="ctr"/>
            <a:r>
              <a:rPr lang="ru-RU" dirty="0" smtClean="0"/>
              <a:t>Эффективность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25588401"/>
              </p:ext>
            </p:extLst>
          </p:nvPr>
        </p:nvGraphicFramePr>
        <p:xfrm>
          <a:off x="1361368" y="2449080"/>
          <a:ext cx="9743583" cy="272801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543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9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74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20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Действия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B</a:t>
                      </a:r>
                      <a:r>
                        <a:rPr lang="en-US" sz="2400" kern="1400" baseline="-2500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en-US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ru-RU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мин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kern="5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A</a:t>
                      </a:r>
                      <a:r>
                        <a:rPr lang="en-US" sz="2400" kern="1400" baseline="-2500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en-US" sz="2400" kern="5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ru-RU" sz="2400" kern="5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, мин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0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Получение оптимального расписания занятий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330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0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Получение необходимой отчётности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30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0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Подготовительные процессы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kern="50" dirty="0">
                          <a:effectLst/>
                          <a:latin typeface="Times New Roman" panose="02020603050405020304" pitchFamily="18" charset="0"/>
                          <a:ea typeface="Arial" panose="020B0604020202020204" pitchFamily="34" charset="0"/>
                          <a:cs typeface="Calibri" panose="020F0502020204030204" pitchFamily="34" charset="0"/>
                        </a:rPr>
                        <a:t>180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539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Шаблон в оформлении «Облачный шкипер»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3665955_TF03460508.potx" id="{5DFBD78C-123E-43C4-B1D8-C87BD0916EA4}" vid="{61EFFEBC-D632-4584-AAF5-CCDDDB225785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53D857-4181-4777-8893-6E45A690F9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EDD01B8-816B-49B7-8C81-03AB51D87C54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024FD56-CE1B-42FC-9E83-BFBF160724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Слайды в оформлении «Облачный шкипер»</Template>
  <TotalTime>198</TotalTime>
  <Words>206</Words>
  <Application>Microsoft Office PowerPoint</Application>
  <PresentationFormat>Широкоэкранный</PresentationFormat>
  <Paragraphs>67</Paragraphs>
  <Slides>11</Slides>
  <Notes>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Cambria</vt:lpstr>
      <vt:lpstr>Times New Roman</vt:lpstr>
      <vt:lpstr>Шаблон в оформлении «Облачный шкипер»</vt:lpstr>
      <vt:lpstr>Разработка электронного расписания для учебно-методического управления образовательных организаций</vt:lpstr>
      <vt:lpstr>Расписание занятий</vt:lpstr>
      <vt:lpstr>Постановка задачи</vt:lpstr>
      <vt:lpstr>Аналоги</vt:lpstr>
      <vt:lpstr>Проектирование и выбор инструментов разработки</vt:lpstr>
      <vt:lpstr>Реализация разработки</vt:lpstr>
      <vt:lpstr>Реляционная модель данных в СУБД MS Access </vt:lpstr>
      <vt:lpstr>Презентация PowerPoint</vt:lpstr>
      <vt:lpstr>Эффективность</vt:lpstr>
      <vt:lpstr>Эффективность: «Ректор-Колледж» 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электронного расписания для учебно-методического управления образовательных организаций</dc:title>
  <dc:creator>Дмитрий Скляр</dc:creator>
  <cp:lastModifiedBy>Дмитрий Скляр</cp:lastModifiedBy>
  <cp:revision>17</cp:revision>
  <dcterms:created xsi:type="dcterms:W3CDTF">2018-01-27T16:51:34Z</dcterms:created>
  <dcterms:modified xsi:type="dcterms:W3CDTF">2018-01-28T20:23:00Z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74062900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